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22"/>
  </p:notesMasterIdLst>
  <p:sldIdLst>
    <p:sldId id="256" r:id="rId2"/>
    <p:sldId id="337" r:id="rId3"/>
    <p:sldId id="344" r:id="rId4"/>
    <p:sldId id="348" r:id="rId5"/>
    <p:sldId id="329" r:id="rId6"/>
    <p:sldId id="334" r:id="rId7"/>
    <p:sldId id="335" r:id="rId8"/>
    <p:sldId id="342" r:id="rId9"/>
    <p:sldId id="336" r:id="rId10"/>
    <p:sldId id="339" r:id="rId11"/>
    <p:sldId id="309" r:id="rId12"/>
    <p:sldId id="326" r:id="rId13"/>
    <p:sldId id="281" r:id="rId14"/>
    <p:sldId id="297" r:id="rId15"/>
    <p:sldId id="300" r:id="rId16"/>
    <p:sldId id="293" r:id="rId17"/>
    <p:sldId id="294" r:id="rId18"/>
    <p:sldId id="302" r:id="rId19"/>
    <p:sldId id="311" r:id="rId20"/>
    <p:sldId id="31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89946" autoAdjust="0"/>
  </p:normalViewPr>
  <p:slideViewPr>
    <p:cSldViewPr snapToGrid="0">
      <p:cViewPr varScale="1">
        <p:scale>
          <a:sx n="63" d="100"/>
          <a:sy n="63" d="100"/>
        </p:scale>
        <p:origin x="96" y="10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F1919-FD64-47AA-B0B8-68BE316D553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A37D-4F82-48A8-AB6B-FD7695EF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reordering model that predicts the orientation type m or s  given the phrase pair</a:t>
            </a:r>
          </a:p>
          <a:p>
            <a:r>
              <a:rPr lang="en-US" dirty="0" smtClean="0"/>
              <a:t>We count how often each phrase</a:t>
            </a:r>
            <a:r>
              <a:rPr lang="en-US" baseline="0" dirty="0" smtClean="0"/>
              <a:t> pair is found with each of the orientation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06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 in two respect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9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Dependency tree: shows the grammatical relations between head and dependent pairs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1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semantics (and eventually</a:t>
            </a:r>
            <a:br>
              <a:rPr lang="en-US" dirty="0" smtClean="0"/>
            </a:br>
            <a:r>
              <a:rPr lang="en-US" dirty="0" smtClean="0"/>
              <a:t>pragmatics and discourse info) in order to go beyond the different</a:t>
            </a:r>
            <a:br>
              <a:rPr lang="en-US" dirty="0" smtClean="0"/>
            </a:br>
            <a:r>
              <a:rPr lang="en-US" dirty="0" smtClean="0"/>
              <a:t>ceilings that each one of this will necessarily impose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33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4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Held</a:t>
            </a:r>
            <a:r>
              <a:rPr lang="en-US" baseline="0" dirty="0" smtClean="0"/>
              <a:t>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12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A37D-4F82-48A8-AB6B-FD7695EFE4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2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03B67-2CCA-44F7-8989-027256E546BB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12777F-326C-4E61-9F63-A0FAB802C34D}" type="slidenum">
              <a:rPr lang="en-US" smtClean="0"/>
              <a:pPr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360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88900"/>
            <a:ext cx="11512659" cy="1129472"/>
          </a:xfrm>
        </p:spPr>
        <p:txBody>
          <a:bodyPr>
            <a:normAutofit/>
          </a:bodyPr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308100"/>
            <a:ext cx="11518900" cy="47879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13D9-EC57-46EC-BD1A-BA55E0BDEA60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18696" y="6177600"/>
            <a:ext cx="1706217" cy="365125"/>
          </a:xfrm>
        </p:spPr>
        <p:txBody>
          <a:bodyPr/>
          <a:lstStyle/>
          <a:p>
            <a:fld id="{2624E634-7279-48FE-868C-65C2405C2EE3}" type="slidenum">
              <a:rPr lang="en-US" smtClean="0"/>
              <a:pPr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7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8A3B-671B-4726-A4CB-C84739A4D41C}" type="datetime1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777F-326C-4E61-9F63-A0FAB802C34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0934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0" y="65373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100" y="139700"/>
            <a:ext cx="11493500" cy="89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00" y="1130300"/>
            <a:ext cx="11493500" cy="496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173856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11/5/2015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46142" y="6178742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C12777F-326C-4E61-9F63-A0FAB802C34D}" type="slidenum">
              <a:rPr lang="en-US" smtClean="0"/>
              <a:pPr/>
              <a:t>‹#›</a:t>
            </a:fld>
            <a:r>
              <a:rPr lang="en-US" dirty="0" smtClean="0"/>
              <a:t> 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0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22.png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5.bin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13.wmf"/><Relationship Id="rId4" Type="http://schemas.openxmlformats.org/officeDocument/2006/relationships/image" Target="../media/image17.png"/><Relationship Id="rId9" Type="http://schemas.openxmlformats.org/officeDocument/2006/relationships/image" Target="../media/image14.pn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24" y="810958"/>
            <a:ext cx="11809862" cy="1558062"/>
          </a:xfrm>
        </p:spPr>
        <p:txBody>
          <a:bodyPr>
            <a:normAutofit/>
          </a:bodyPr>
          <a:lstStyle/>
          <a:p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WordNet to Improve Reordering in Hierarchical Statistical Machine Translation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536" y="2916802"/>
            <a:ext cx="11327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Arefeh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Kazemi</a:t>
            </a:r>
            <a:r>
              <a:rPr lang="en-GB" sz="3200" b="1" baseline="30000" dirty="0">
                <a:solidFill>
                  <a:schemeClr val="bg1"/>
                </a:solidFill>
                <a:latin typeface="Calibri" pitchFamily="34"/>
                <a:ea typeface="DejaVu Sans" pitchFamily="2"/>
                <a:cs typeface="DejaVu Sans" pitchFamily="2"/>
              </a:rPr>
              <a:t> </a:t>
            </a:r>
            <a:r>
              <a:rPr lang="en-GB" sz="3200" baseline="30000" dirty="0" smtClean="0">
                <a:solidFill>
                  <a:schemeClr val="bg1"/>
                </a:solidFill>
                <a:latin typeface="Calibri" pitchFamily="34"/>
                <a:ea typeface="DejaVu Sans" pitchFamily="2"/>
                <a:cs typeface="DejaVu Sans" pitchFamily="2"/>
              </a:rPr>
              <a:t>*</a:t>
            </a:r>
            <a:r>
              <a:rPr lang="en-US" sz="3200" dirty="0" smtClean="0">
                <a:solidFill>
                  <a:schemeClr val="bg1"/>
                </a:solidFill>
              </a:rPr>
              <a:t>, Antonio </a:t>
            </a:r>
            <a:r>
              <a:rPr lang="en-US" sz="3200" dirty="0" err="1" smtClean="0">
                <a:solidFill>
                  <a:schemeClr val="bg1"/>
                </a:solidFill>
              </a:rPr>
              <a:t>Toral</a:t>
            </a:r>
            <a:r>
              <a:rPr lang="en-GB" sz="3200" baseline="30000" dirty="0" smtClean="0">
                <a:solidFill>
                  <a:schemeClr val="bg1"/>
                </a:solidFill>
                <a:latin typeface="Calibri" pitchFamily="34"/>
                <a:ea typeface="DejaVu Sans" pitchFamily="2"/>
                <a:cs typeface="DejaVu Sans" pitchFamily="2"/>
              </a:rPr>
              <a:t>†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Aandy</a:t>
            </a:r>
            <a:r>
              <a:rPr lang="en-US" sz="3200" dirty="0" smtClean="0">
                <a:solidFill>
                  <a:schemeClr val="bg1"/>
                </a:solidFill>
              </a:rPr>
              <a:t> Way</a:t>
            </a:r>
            <a:r>
              <a:rPr lang="en-GB" sz="3200" baseline="30000" dirty="0" smtClean="0">
                <a:solidFill>
                  <a:schemeClr val="bg1"/>
                </a:solidFill>
                <a:latin typeface="Calibri" pitchFamily="34"/>
                <a:ea typeface="DejaVu Sans" pitchFamily="2"/>
                <a:cs typeface="DejaVu Sans" pitchFamily="2"/>
              </a:rPr>
              <a:t> †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9"/>
          <p:cNvSpPr/>
          <p:nvPr/>
        </p:nvSpPr>
        <p:spPr>
          <a:xfrm>
            <a:off x="6548993" y="4237574"/>
            <a:ext cx="4267080" cy="120251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ADAPT Center</a:t>
            </a:r>
            <a:r>
              <a:rPr lang="en-US" sz="1800" b="0" i="0" u="none" strike="noStrike" baseline="3000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†</a:t>
            </a:r>
            <a:endParaRPr lang="en-US" sz="1800" b="0" i="0" u="none" strike="noStrike" baseline="30000" dirty="0">
              <a:ln>
                <a:noFill/>
              </a:ln>
              <a:solidFill>
                <a:schemeClr val="bg1"/>
              </a:solidFill>
              <a:latin typeface="+mj-lt"/>
              <a:ea typeface="新細明體" pitchFamily="18"/>
              <a:cs typeface="新細明體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i="0" u="none" strike="noStrike" baseline="0" dirty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School of Computing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i="0" u="none" strike="noStrike" baseline="0" dirty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Dublin City University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i="0" u="none" strike="noStrike" baseline="0" dirty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Dublin 9, </a:t>
            </a:r>
            <a:r>
              <a:rPr lang="en-GB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Ireland</a:t>
            </a:r>
            <a:endParaRPr lang="en-GB" sz="1800" b="0" i="0" u="none" strike="noStrike" baseline="0" dirty="0">
              <a:ln>
                <a:noFill/>
              </a:ln>
              <a:solidFill>
                <a:schemeClr val="bg1"/>
              </a:solidFill>
              <a:latin typeface="+mj-lt"/>
              <a:ea typeface="新細明體" pitchFamily="18"/>
              <a:cs typeface="新細明體" pitchFamily="18"/>
            </a:endParaRPr>
          </a:p>
        </p:txBody>
      </p:sp>
      <p:sp>
        <p:nvSpPr>
          <p:cNvPr id="7" name="TextBox 9"/>
          <p:cNvSpPr/>
          <p:nvPr/>
        </p:nvSpPr>
        <p:spPr>
          <a:xfrm>
            <a:off x="152373" y="4237574"/>
            <a:ext cx="4267080" cy="120251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Department of Computer Engineering</a:t>
            </a:r>
            <a:r>
              <a:rPr lang="en-US" sz="1800" b="0" i="0" u="none" strike="noStrike" baseline="3000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*</a:t>
            </a:r>
            <a:endParaRPr lang="en-US" sz="1800" b="0" i="0" u="none" strike="noStrike" baseline="30000" dirty="0">
              <a:ln>
                <a:noFill/>
              </a:ln>
              <a:solidFill>
                <a:schemeClr val="bg1"/>
              </a:solidFill>
              <a:latin typeface="+mj-lt"/>
              <a:ea typeface="新細明體" pitchFamily="18"/>
              <a:cs typeface="新細明體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University</a:t>
            </a:r>
            <a:r>
              <a:rPr lang="en-GB" sz="1800" b="0" i="0" u="none" strike="noStrike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 of Isfahan</a:t>
            </a:r>
            <a:endParaRPr lang="en-GB" sz="1800" b="0" i="0" u="none" strike="noStrike" baseline="0" dirty="0">
              <a:ln>
                <a:noFill/>
              </a:ln>
              <a:solidFill>
                <a:schemeClr val="bg1"/>
              </a:solidFill>
              <a:latin typeface="+mj-lt"/>
              <a:ea typeface="新細明體" pitchFamily="18"/>
              <a:cs typeface="新細明體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Isfahan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latin typeface="+mj-lt"/>
                <a:ea typeface="新細明體" pitchFamily="18"/>
                <a:cs typeface="新細明體" pitchFamily="18"/>
              </a:rPr>
              <a:t> Iran</a:t>
            </a:r>
            <a:endParaRPr lang="en-GB" sz="1800" b="0" i="0" u="none" strike="noStrike" baseline="0" dirty="0">
              <a:ln>
                <a:noFill/>
              </a:ln>
              <a:solidFill>
                <a:schemeClr val="bg1"/>
              </a:solidFill>
              <a:latin typeface="+mj-lt"/>
              <a:ea typeface="新細明體" pitchFamily="18"/>
              <a:cs typeface="新細明體" pitchFamily="18"/>
            </a:endParaRPr>
          </a:p>
        </p:txBody>
      </p:sp>
      <p:sp>
        <p:nvSpPr>
          <p:cNvPr id="8" name="TextBox 9"/>
          <p:cNvSpPr/>
          <p:nvPr/>
        </p:nvSpPr>
        <p:spPr>
          <a:xfrm>
            <a:off x="3762489" y="5440084"/>
            <a:ext cx="4267080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 dirty="0" smtClean="0">
                <a:ln>
                  <a:noFill/>
                </a:ln>
                <a:solidFill>
                  <a:schemeClr val="bg1"/>
                </a:solidFill>
                <a:ea typeface="新細明體" pitchFamily="18"/>
                <a:cs typeface="新細明體" pitchFamily="18"/>
              </a:rPr>
              <a:t>GWC 2016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Bucharest, 27-30 January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2016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 -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</a:t>
            </a:r>
            <a:r>
              <a:rPr lang="en-US" dirty="0"/>
              <a:t>for using dependency parse </a:t>
            </a:r>
            <a:r>
              <a:rPr lang="en-US" dirty="0" smtClean="0"/>
              <a:t>tree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Different </a:t>
            </a:r>
            <a:r>
              <a:rPr lang="en-US" dirty="0"/>
              <a:t>source sentences with the same dependency structure, have the same order in the target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10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88820"/>
              </p:ext>
            </p:extLst>
          </p:nvPr>
        </p:nvGraphicFramePr>
        <p:xfrm>
          <a:off x="769523" y="4543297"/>
          <a:ext cx="4801936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537"/>
                <a:gridCol w="641684"/>
                <a:gridCol w="1026694"/>
                <a:gridCol w="673769"/>
                <a:gridCol w="16202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subj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obj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“Prep-on”</a:t>
                      </a:r>
                      <a:endParaRPr lang="en-US" dirty="0"/>
                    </a:p>
                  </a:txBody>
                  <a:tcPr/>
                </a:tc>
              </a:tr>
              <a:tr h="355275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desk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ground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 hand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shoulder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78590"/>
              </p:ext>
            </p:extLst>
          </p:nvPr>
        </p:nvGraphicFramePr>
        <p:xfrm>
          <a:off x="5708813" y="4558537"/>
          <a:ext cx="525913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458"/>
                <a:gridCol w="1027795"/>
                <a:gridCol w="818148"/>
                <a:gridCol w="1151349"/>
                <a:gridCol w="1415388"/>
              </a:tblGrid>
              <a:tr h="332384"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subj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obj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ra ruie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“prep-on”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gozasht</a:t>
                      </a:r>
                      <a:endParaRPr lang="en-US" dirty="0"/>
                    </a:p>
                  </a:txBody>
                  <a:tcPr/>
                </a:tc>
              </a:tr>
              <a:tr h="2868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ketab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gozasht</a:t>
                      </a:r>
                      <a:endParaRPr lang="en-US" dirty="0"/>
                    </a:p>
                  </a:txBody>
                  <a:tcPr/>
                </a:tc>
              </a:tr>
              <a:tr h="322121">
                <a:tc>
                  <a:txBody>
                    <a:bodyPr/>
                    <a:lstStyle/>
                    <a:p>
                      <a:r>
                        <a:rPr lang="en-US" smtClean="0"/>
                        <a:t>anha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ra ruie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zamin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gozashtand</a:t>
                      </a:r>
                      <a:endParaRPr lang="en-US" dirty="0"/>
                    </a:p>
                  </a:txBody>
                  <a:tcPr/>
                </a:tc>
              </a:tr>
              <a:tr h="277203">
                <a:tc>
                  <a:txBody>
                    <a:bodyPr/>
                    <a:lstStyle/>
                    <a:p>
                      <a:r>
                        <a:rPr lang="en-US" smtClean="0"/>
                        <a:t>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dast</a:t>
                      </a:r>
                      <a:r>
                        <a:rPr lang="en-US" dirty="0" smtClean="0"/>
                        <a:t>-ash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ra ruie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shane-am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gozasht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65327" y="2644380"/>
            <a:ext cx="686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“subj”   put  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 on   “prep-on”.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5328" y="3471217"/>
            <a:ext cx="686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“subj” 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  “prep-on”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gozasht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519918" y="3106045"/>
            <a:ext cx="7017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9917" y="4013356"/>
            <a:ext cx="7017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10272" y="3106045"/>
            <a:ext cx="7017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07713" y="3106045"/>
            <a:ext cx="7017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587686" y="3127892"/>
            <a:ext cx="1057665" cy="149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05964" y="4013356"/>
            <a:ext cx="7017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77834" y="4013356"/>
            <a:ext cx="11979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00262" y="4007606"/>
            <a:ext cx="1089637" cy="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70791" y="3114093"/>
            <a:ext cx="0" cy="3939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643424" y="3114093"/>
            <a:ext cx="2701656" cy="4690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756839" y="3127892"/>
            <a:ext cx="840925" cy="455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994252" y="3151680"/>
            <a:ext cx="1157706" cy="4314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6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58" y="203774"/>
            <a:ext cx="11455400" cy="709684"/>
          </a:xfrm>
        </p:spPr>
        <p:txBody>
          <a:bodyPr>
            <a:normAutofit/>
          </a:bodyPr>
          <a:lstStyle/>
          <a:p>
            <a:r>
              <a:rPr lang="en-US" dirty="0"/>
              <a:t>State of the art - Features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679885"/>
              </p:ext>
            </p:extLst>
          </p:nvPr>
        </p:nvGraphicFramePr>
        <p:xfrm>
          <a:off x="385762" y="913979"/>
          <a:ext cx="11515727" cy="5836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545"/>
                <a:gridCol w="1885406"/>
                <a:gridCol w="6200776"/>
              </a:tblGrid>
              <a:tr h="529682">
                <a:tc>
                  <a:txBody>
                    <a:bodyPr/>
                    <a:lstStyle/>
                    <a:p>
                      <a:r>
                        <a:rPr lang="en-US" dirty="0" smtClean="0"/>
                        <a:t>Reordering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</a:tr>
              <a:tr h="87108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Zens</a:t>
                      </a:r>
                      <a:r>
                        <a:rPr lang="en-US" dirty="0" smtClean="0"/>
                        <a:t> and Ney, 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Lexical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of the source and target words,</a:t>
                      </a:r>
                    </a:p>
                    <a:p>
                      <a:pPr lvl="0"/>
                      <a:r>
                        <a:rPr lang="en-US" baseline="0" dirty="0" smtClean="0"/>
                        <a:t>Unsupervised class of the source and target words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871084">
                <a:tc>
                  <a:txBody>
                    <a:bodyPr/>
                    <a:lstStyle/>
                    <a:p>
                      <a:r>
                        <a:rPr lang="en-US" dirty="0" smtClean="0"/>
                        <a:t>Cherry,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Lexical</a:t>
                      </a:r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of frequent source and target words,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Unsupervised class of rare source and target words</a:t>
                      </a:r>
                      <a:endParaRPr lang="en-US" dirty="0" smtClean="0"/>
                    </a:p>
                    <a:p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1084">
                <a:tc>
                  <a:txBody>
                    <a:bodyPr/>
                    <a:lstStyle/>
                    <a:p>
                      <a:r>
                        <a:rPr lang="en-US" dirty="0" smtClean="0"/>
                        <a:t>Green et al. (2013)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Lexical,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Syntactic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 of the  source words, </a:t>
                      </a:r>
                    </a:p>
                    <a:p>
                      <a:r>
                        <a:rPr lang="en-US" baseline="0" dirty="0" smtClean="0"/>
                        <a:t>POS tags of the source words, </a:t>
                      </a:r>
                    </a:p>
                    <a:p>
                      <a:r>
                        <a:rPr lang="en-US" baseline="0" dirty="0" smtClean="0"/>
                        <a:t>relative position of the source words, sentence length</a:t>
                      </a:r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56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Biasazza</a:t>
                      </a:r>
                      <a:r>
                        <a:rPr lang="en-US" dirty="0" smtClean="0"/>
                        <a:t> and Federico (2013), </a:t>
                      </a:r>
                      <a:r>
                        <a:rPr lang="en-US" dirty="0" err="1" smtClean="0"/>
                        <a:t>Goto</a:t>
                      </a:r>
                      <a:r>
                        <a:rPr lang="en-US" dirty="0" smtClean="0"/>
                        <a:t> et al.</a:t>
                      </a:r>
                      <a:r>
                        <a:rPr lang="en-US" baseline="0" dirty="0" smtClean="0"/>
                        <a:t> (2013)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Lexical,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Syntactic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and POS tags of the  source words,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and POS tags of the  source context words</a:t>
                      </a:r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71084">
                <a:tc>
                  <a:txBody>
                    <a:bodyPr/>
                    <a:lstStyle/>
                    <a:p>
                      <a:r>
                        <a:rPr lang="en-US" dirty="0" smtClean="0"/>
                        <a:t>Gao et al. (2011),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Kazemi</a:t>
                      </a:r>
                      <a:r>
                        <a:rPr lang="en-US" baseline="0" dirty="0" smtClean="0"/>
                        <a:t> et al. (2015)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Lexical,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Syntactic</a:t>
                      </a:r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 of the  source words, Dependency relations</a:t>
                      </a:r>
                      <a:endParaRPr lang="en-US" sz="18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3580"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Lexical,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Syntactic,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Semantic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Surface</a:t>
                      </a:r>
                      <a:r>
                        <a:rPr lang="en-US" baseline="0" dirty="0" smtClean="0"/>
                        <a:t> forms  of the  source words, Dependency relations</a:t>
                      </a: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WordNet Synset of the source words</a:t>
                      </a:r>
                      <a:endParaRPr lang="en-US" sz="18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474779" y="6350192"/>
            <a:ext cx="1706217" cy="365125"/>
          </a:xfrm>
        </p:spPr>
        <p:txBody>
          <a:bodyPr/>
          <a:lstStyle/>
          <a:p>
            <a:fld id="{2624E634-7279-48FE-868C-65C2405C2EE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– 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Motivations to use semantic features</a:t>
            </a:r>
          </a:p>
          <a:p>
            <a:pPr lvl="1"/>
            <a:r>
              <a:rPr lang="en-US" dirty="0" smtClean="0"/>
              <a:t>Machine </a:t>
            </a:r>
            <a:r>
              <a:rPr lang="en-US" dirty="0"/>
              <a:t>Learning point of </a:t>
            </a:r>
            <a:r>
              <a:rPr lang="en-US" dirty="0" smtClean="0"/>
              <a:t>view</a:t>
            </a:r>
          </a:p>
          <a:p>
            <a:pPr lvl="2"/>
            <a:r>
              <a:rPr lang="en-US" dirty="0" smtClean="0"/>
              <a:t>Generalization from words seen in the training data to any of their synonyms</a:t>
            </a:r>
          </a:p>
          <a:p>
            <a:pPr lvl="1"/>
            <a:r>
              <a:rPr lang="en-US" dirty="0"/>
              <a:t>Machine Translation point of view </a:t>
            </a:r>
          </a:p>
          <a:p>
            <a:pPr lvl="2"/>
            <a:r>
              <a:rPr lang="en-US" dirty="0"/>
              <a:t>Adding in syntax is OK, but eventually we will need to add in semantics to improve MT</a:t>
            </a:r>
          </a:p>
          <a:p>
            <a:pPr lvl="2"/>
            <a:endParaRPr lang="en-US" dirty="0"/>
          </a:p>
          <a:p>
            <a:r>
              <a:rPr lang="en-US" dirty="0" smtClean="0"/>
              <a:t>This paper: “Using WordNet to improve Reordering in Hierarchical Phrase-based Statistical Machine Translation”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r>
              <a:rPr lang="en-US" smtClean="0"/>
              <a:t>Special characteristic </a:t>
            </a:r>
            <a:r>
              <a:rPr lang="en-US" dirty="0" smtClean="0"/>
              <a:t>of the work</a:t>
            </a:r>
          </a:p>
          <a:p>
            <a:pPr lvl="1"/>
            <a:r>
              <a:rPr lang="en-US" dirty="0" smtClean="0"/>
              <a:t>While “semantic structures” such as PAS, and SRL have been previously used in reordering in MT, this is the first work that uses “semantic features” 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12</a:t>
            </a:fld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2939160"/>
            <a:ext cx="11409875" cy="2335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marL="45720" indent="0">
              <a:buFont typeface="Corbe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274320" lvl="1" indent="0">
              <a:buFont typeface="Corbe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46696"/>
            <a:ext cx="11512659" cy="1129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method: </a:t>
            </a:r>
            <a:r>
              <a:rPr lang="en-US" dirty="0"/>
              <a:t>Dependency-based Reordering </a:t>
            </a:r>
            <a:r>
              <a:rPr lang="en-US" dirty="0" smtClean="0"/>
              <a:t>Model with 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218372"/>
            <a:ext cx="11409875" cy="934349"/>
          </a:xfrm>
        </p:spPr>
        <p:txBody>
          <a:bodyPr>
            <a:normAutofit/>
          </a:bodyPr>
          <a:lstStyle/>
          <a:p>
            <a:r>
              <a:rPr lang="en-US" dirty="0" smtClean="0"/>
              <a:t>Source dependency parse tree</a:t>
            </a:r>
          </a:p>
          <a:p>
            <a:pPr lvl="1"/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13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2484" y="2314598"/>
            <a:ext cx="11409875" cy="2943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buFont typeface="Corbel" pitchFamily="34" charset="0"/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predict the orientation of head-dependant and dependant-dependant pairs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orientation from the word alignment between source and target words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maximum entropy classifier to estimate ordering probability</a:t>
            </a:r>
          </a:p>
          <a:p>
            <a:pPr marL="27432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448837" y="1647970"/>
            <a:ext cx="6869871" cy="1715489"/>
            <a:chOff x="448837" y="1539682"/>
            <a:chExt cx="6869871" cy="1715489"/>
          </a:xfrm>
        </p:grpSpPr>
        <p:grpSp>
          <p:nvGrpSpPr>
            <p:cNvPr id="11" name="Group 10"/>
            <p:cNvGrpSpPr/>
            <p:nvPr/>
          </p:nvGrpSpPr>
          <p:grpSpPr>
            <a:xfrm>
              <a:off x="448837" y="1539682"/>
              <a:ext cx="4957009" cy="959001"/>
              <a:chOff x="5573567" y="3681253"/>
              <a:chExt cx="4957009" cy="959001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5573567" y="3681253"/>
                <a:ext cx="4957009" cy="959001"/>
                <a:chOff x="5573567" y="3789541"/>
                <a:chExt cx="4957009" cy="959001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826957" y="4199021"/>
                  <a:ext cx="565568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5573567" y="3789541"/>
                  <a:ext cx="4957009" cy="959001"/>
                  <a:chOff x="5573567" y="3789541"/>
                  <a:chExt cx="4957009" cy="959001"/>
                </a:xfrm>
              </p:grpSpPr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573567" y="4379210"/>
                    <a:ext cx="49570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The    brown    fox   jumped over the     lazy      dog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 flipV="1">
                    <a:off x="5823285" y="4194388"/>
                    <a:ext cx="0" cy="22351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6461045" y="4173712"/>
                    <a:ext cx="721411" cy="333773"/>
                    <a:chOff x="6461045" y="4173713"/>
                    <a:chExt cx="571299" cy="244188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6461045" y="4173713"/>
                      <a:ext cx="0" cy="22351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>
                      <a:off x="6464717" y="4178346"/>
                      <a:ext cx="565568" cy="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>
                      <a:off x="7032307" y="4173713"/>
                      <a:ext cx="37" cy="244188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7249223" y="4159582"/>
                    <a:ext cx="721411" cy="333773"/>
                    <a:chOff x="6461045" y="4173713"/>
                    <a:chExt cx="571299" cy="244188"/>
                  </a:xfrm>
                </p:grpSpPr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 flipV="1">
                      <a:off x="6461045" y="4173713"/>
                      <a:ext cx="0" cy="22351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6464717" y="4178346"/>
                      <a:ext cx="565568" cy="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Arrow Connector 47"/>
                    <p:cNvCxnSpPr/>
                    <p:nvPr/>
                  </p:nvCxnSpPr>
                  <p:spPr>
                    <a:xfrm>
                      <a:off x="7032307" y="4173713"/>
                      <a:ext cx="37" cy="244188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" name="Group 20"/>
                  <p:cNvGrpSpPr/>
                  <p:nvPr/>
                </p:nvGrpSpPr>
                <p:grpSpPr>
                  <a:xfrm flipH="1">
                    <a:off x="8069887" y="4159582"/>
                    <a:ext cx="2026333" cy="333773"/>
                    <a:chOff x="6461045" y="4173713"/>
                    <a:chExt cx="571299" cy="244188"/>
                  </a:xfrm>
                </p:grpSpPr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 flipV="1">
                      <a:off x="6461045" y="4173713"/>
                      <a:ext cx="0" cy="22351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6464717" y="4178346"/>
                      <a:ext cx="565568" cy="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Arrow Connector 44"/>
                    <p:cNvCxnSpPr/>
                    <p:nvPr/>
                  </p:nvCxnSpPr>
                  <p:spPr>
                    <a:xfrm>
                      <a:off x="7032307" y="4173713"/>
                      <a:ext cx="37" cy="244188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9348915" y="4068641"/>
                    <a:ext cx="889959" cy="410585"/>
                    <a:chOff x="6461045" y="4173713"/>
                    <a:chExt cx="571299" cy="244188"/>
                  </a:xfrm>
                </p:grpSpPr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6461045" y="4173713"/>
                      <a:ext cx="0" cy="223514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6464717" y="4178346"/>
                      <a:ext cx="565568" cy="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Arrow Connector 41"/>
                    <p:cNvCxnSpPr/>
                    <p:nvPr/>
                  </p:nvCxnSpPr>
                  <p:spPr>
                    <a:xfrm>
                      <a:off x="7032307" y="4173713"/>
                      <a:ext cx="37" cy="244188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870520" y="3906292"/>
                    <a:ext cx="45726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det</a:t>
                    </a:r>
                    <a:endParaRPr lang="en-US" sz="1400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6588168" y="3914752"/>
                    <a:ext cx="62018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amod</a:t>
                    </a:r>
                    <a:endParaRPr lang="en-US" sz="1400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9483775" y="3789541"/>
                    <a:ext cx="62018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amod</a:t>
                    </a:r>
                    <a:endParaRPr lang="en-US" sz="1400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228375" y="3906291"/>
                    <a:ext cx="62018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subj</a:t>
                    </a:r>
                    <a:endParaRPr lang="en-US" sz="1400" dirty="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8037355" y="3880462"/>
                    <a:ext cx="101985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prep-over</a:t>
                    </a:r>
                    <a:endParaRPr lang="en-US" sz="1400" dirty="0"/>
                  </a:p>
                </p:txBody>
              </p:sp>
            </p:grpSp>
          </p:grpSp>
          <p:cxnSp>
            <p:nvCxnSpPr>
              <p:cNvPr id="13" name="Straight Arrow Connector 12"/>
              <p:cNvCxnSpPr/>
              <p:nvPr/>
            </p:nvCxnSpPr>
            <p:spPr>
              <a:xfrm>
                <a:off x="6388294" y="4081200"/>
                <a:ext cx="0" cy="223513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448837" y="2858086"/>
              <a:ext cx="6869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Rubah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ghahve     az ruie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sage   tanbal   paryd.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66387" y="2455499"/>
              <a:ext cx="4186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772626" y="2481868"/>
              <a:ext cx="6332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344160" y="2473741"/>
              <a:ext cx="774358" cy="81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116022" y="2463290"/>
              <a:ext cx="582017" cy="26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857540" y="2469545"/>
              <a:ext cx="434748" cy="82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063478" y="2481427"/>
              <a:ext cx="6332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4338" y="3249816"/>
              <a:ext cx="57168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325246" y="3249816"/>
              <a:ext cx="5444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022141" y="3252533"/>
              <a:ext cx="396801" cy="8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313334" y="3253344"/>
              <a:ext cx="720450" cy="18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610034" y="3249816"/>
              <a:ext cx="614151" cy="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45790" y="2463290"/>
              <a:ext cx="0" cy="43064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830180" y="2494660"/>
              <a:ext cx="1224946" cy="39927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1439508" y="2465419"/>
              <a:ext cx="221230" cy="37554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2671777" y="2488890"/>
              <a:ext cx="1875697" cy="36491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3908728" y="2478024"/>
              <a:ext cx="431914" cy="37238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3191581" y="2497129"/>
              <a:ext cx="1819465" cy="44203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4" name="Picture 1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59" y="5295891"/>
            <a:ext cx="9062354" cy="1555051"/>
          </a:xfrm>
          <a:prstGeom prst="rect">
            <a:avLst/>
          </a:prstGeom>
        </p:spPr>
      </p:pic>
      <p:graphicFrame>
        <p:nvGraphicFramePr>
          <p:cNvPr id="1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905735"/>
              </p:ext>
            </p:extLst>
          </p:nvPr>
        </p:nvGraphicFramePr>
        <p:xfrm>
          <a:off x="8303982" y="4633307"/>
          <a:ext cx="2676262" cy="53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4" imgW="1676160" imgH="380880" progId="Equation.3">
                  <p:embed/>
                </p:oleObj>
              </mc:Choice>
              <mc:Fallback>
                <p:oleObj name="Equation" r:id="rId4" imgW="16761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3982" y="4633307"/>
                        <a:ext cx="2676262" cy="531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20774"/>
              </p:ext>
            </p:extLst>
          </p:nvPr>
        </p:nvGraphicFramePr>
        <p:xfrm>
          <a:off x="5547038" y="963488"/>
          <a:ext cx="3251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jumped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lazy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jumped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031363"/>
              </p:ext>
            </p:extLst>
          </p:nvPr>
        </p:nvGraphicFramePr>
        <p:xfrm>
          <a:off x="5560615" y="3200119"/>
          <a:ext cx="322619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099"/>
                <a:gridCol w="1613099"/>
              </a:tblGrid>
              <a:tr h="2436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Depenant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55" y="87710"/>
            <a:ext cx="11290300" cy="1054100"/>
          </a:xfrm>
        </p:spPr>
        <p:txBody>
          <a:bodyPr/>
          <a:lstStyle/>
          <a:p>
            <a:r>
              <a:rPr lang="en-US" dirty="0"/>
              <a:t>Proposed method: Training </a:t>
            </a:r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14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3101268" y="6227074"/>
            <a:ext cx="3505753" cy="5603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Feature extractor</a:t>
            </a:r>
            <a:endParaRPr lang="en-US" dirty="0"/>
          </a:p>
        </p:txBody>
      </p:sp>
      <p:sp>
        <p:nvSpPr>
          <p:cNvPr id="42" name="Flowchart: Process 41"/>
          <p:cNvSpPr/>
          <p:nvPr/>
        </p:nvSpPr>
        <p:spPr>
          <a:xfrm>
            <a:off x="7069091" y="2532838"/>
            <a:ext cx="2372612" cy="5603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Word Aligner</a:t>
            </a:r>
            <a:endParaRPr lang="en-US" dirty="0"/>
          </a:p>
        </p:txBody>
      </p:sp>
      <p:sp>
        <p:nvSpPr>
          <p:cNvPr id="43" name="Bent-Up Arrow 42"/>
          <p:cNvSpPr/>
          <p:nvPr/>
        </p:nvSpPr>
        <p:spPr>
          <a:xfrm flipV="1">
            <a:off x="4442493" y="1256781"/>
            <a:ext cx="4600135" cy="125854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lowchart: Magnetic Disk 43"/>
          <p:cNvSpPr/>
          <p:nvPr/>
        </p:nvSpPr>
        <p:spPr>
          <a:xfrm>
            <a:off x="2069441" y="1023354"/>
            <a:ext cx="2373052" cy="77792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Parallel Corpus</a:t>
            </a:r>
            <a:endParaRPr lang="en-US" dirty="0"/>
          </a:p>
        </p:txBody>
      </p:sp>
      <p:sp>
        <p:nvSpPr>
          <p:cNvPr id="45" name="Down Arrow 44"/>
          <p:cNvSpPr/>
          <p:nvPr/>
        </p:nvSpPr>
        <p:spPr>
          <a:xfrm>
            <a:off x="3007794" y="1801277"/>
            <a:ext cx="576570" cy="714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2069881" y="2535629"/>
            <a:ext cx="2372612" cy="5603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dependency parser</a:t>
            </a:r>
            <a:endParaRPr lang="en-US" dirty="0"/>
          </a:p>
        </p:txBody>
      </p:sp>
      <p:sp>
        <p:nvSpPr>
          <p:cNvPr id="47" name="Flowchart: Process 46"/>
          <p:cNvSpPr/>
          <p:nvPr/>
        </p:nvSpPr>
        <p:spPr>
          <a:xfrm>
            <a:off x="2097577" y="3838631"/>
            <a:ext cx="2373052" cy="5603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Constituent pair Extractor</a:t>
            </a:r>
            <a:endParaRPr lang="en-US" dirty="0"/>
          </a:p>
        </p:txBody>
      </p:sp>
      <p:sp>
        <p:nvSpPr>
          <p:cNvPr id="48" name="Flowchart: Process 47"/>
          <p:cNvSpPr/>
          <p:nvPr/>
        </p:nvSpPr>
        <p:spPr>
          <a:xfrm>
            <a:off x="2771957" y="5047665"/>
            <a:ext cx="6270671" cy="5603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Orientation Extractor</a:t>
            </a:r>
            <a:endParaRPr lang="en-US" dirty="0"/>
          </a:p>
        </p:txBody>
      </p:sp>
      <p:sp>
        <p:nvSpPr>
          <p:cNvPr id="49" name="Down Arrow 48"/>
          <p:cNvSpPr/>
          <p:nvPr/>
        </p:nvSpPr>
        <p:spPr>
          <a:xfrm>
            <a:off x="3005446" y="3107222"/>
            <a:ext cx="578918" cy="714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Down Arrow 49"/>
          <p:cNvSpPr/>
          <p:nvPr/>
        </p:nvSpPr>
        <p:spPr>
          <a:xfrm>
            <a:off x="3005446" y="4401451"/>
            <a:ext cx="578918" cy="646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Down Arrow 50"/>
          <p:cNvSpPr/>
          <p:nvPr/>
        </p:nvSpPr>
        <p:spPr>
          <a:xfrm>
            <a:off x="7950528" y="3107222"/>
            <a:ext cx="576182" cy="1906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4085655" y="5623153"/>
            <a:ext cx="588874" cy="618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lowchart: Document 52"/>
          <p:cNvSpPr/>
          <p:nvPr/>
        </p:nvSpPr>
        <p:spPr>
          <a:xfrm>
            <a:off x="3721321" y="1935391"/>
            <a:ext cx="1947959" cy="35169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English Sentences</a:t>
            </a:r>
            <a:endParaRPr lang="en-US" sz="1600" dirty="0"/>
          </a:p>
        </p:txBody>
      </p:sp>
      <p:sp>
        <p:nvSpPr>
          <p:cNvPr id="54" name="Flowchart: Document 53"/>
          <p:cNvSpPr/>
          <p:nvPr/>
        </p:nvSpPr>
        <p:spPr>
          <a:xfrm>
            <a:off x="3773763" y="3229874"/>
            <a:ext cx="1895517" cy="54069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English dependency tree</a:t>
            </a:r>
            <a:endParaRPr lang="en-US" sz="1600" dirty="0"/>
          </a:p>
        </p:txBody>
      </p:sp>
      <p:sp>
        <p:nvSpPr>
          <p:cNvPr id="55" name="Flowchart: Document 54"/>
          <p:cNvSpPr/>
          <p:nvPr/>
        </p:nvSpPr>
        <p:spPr>
          <a:xfrm>
            <a:off x="6141764" y="1930365"/>
            <a:ext cx="1628788" cy="558021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English and Farsi Sentences</a:t>
            </a:r>
            <a:endParaRPr lang="en-US" sz="1600" dirty="0"/>
          </a:p>
        </p:txBody>
      </p:sp>
      <p:sp>
        <p:nvSpPr>
          <p:cNvPr id="56" name="Flowchart: Document 55"/>
          <p:cNvSpPr/>
          <p:nvPr/>
        </p:nvSpPr>
        <p:spPr>
          <a:xfrm>
            <a:off x="6296503" y="3229873"/>
            <a:ext cx="1628790" cy="54069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Word alignment</a:t>
            </a:r>
            <a:endParaRPr lang="en-US" sz="1600" dirty="0"/>
          </a:p>
        </p:txBody>
      </p:sp>
      <p:sp>
        <p:nvSpPr>
          <p:cNvPr id="57" name="Flowchart: Document 56"/>
          <p:cNvSpPr/>
          <p:nvPr/>
        </p:nvSpPr>
        <p:spPr>
          <a:xfrm>
            <a:off x="3885215" y="4423443"/>
            <a:ext cx="1726706" cy="54069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Constituent pairs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223033" y="1983786"/>
            <a:ext cx="199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his is a sentence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305973" y="1745699"/>
            <a:ext cx="199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his is a sentence</a:t>
            </a:r>
          </a:p>
          <a:p>
            <a:r>
              <a:rPr lang="en-US" i="1" dirty="0"/>
              <a:t>i</a:t>
            </a:r>
            <a:r>
              <a:rPr lang="en-US" i="1" dirty="0" smtClean="0"/>
              <a:t>n yek jomle </a:t>
            </a:r>
            <a:r>
              <a:rPr lang="en-US" i="1" dirty="0" err="1" smtClean="0"/>
              <a:t>ast</a:t>
            </a:r>
            <a:endParaRPr lang="en-US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258616" y="1093396"/>
            <a:ext cx="199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his is a sentence</a:t>
            </a:r>
          </a:p>
          <a:p>
            <a:r>
              <a:rPr lang="en-US" i="1" dirty="0" smtClean="0"/>
              <a:t>In </a:t>
            </a:r>
            <a:r>
              <a:rPr lang="en-US" i="1" dirty="0" err="1" smtClean="0"/>
              <a:t>yek</a:t>
            </a:r>
            <a:r>
              <a:rPr lang="en-US" i="1" dirty="0" smtClean="0"/>
              <a:t> </a:t>
            </a:r>
            <a:r>
              <a:rPr lang="en-US" i="1" dirty="0" err="1" smtClean="0"/>
              <a:t>jomle</a:t>
            </a:r>
            <a:r>
              <a:rPr lang="en-US" i="1" dirty="0" smtClean="0"/>
              <a:t> </a:t>
            </a:r>
            <a:r>
              <a:rPr lang="en-US" i="1" dirty="0" err="1" smtClean="0"/>
              <a:t>ast</a:t>
            </a:r>
            <a:endParaRPr lang="en-US" i="1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16" y="2968357"/>
            <a:ext cx="1637794" cy="103499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8077" y="3133308"/>
            <a:ext cx="1654025" cy="101497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50035" y="4618591"/>
            <a:ext cx="28575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/>
              <a:t>t</a:t>
            </a:r>
            <a:r>
              <a:rPr lang="en-US" dirty="0" err="1" smtClean="0"/>
              <a:t>his,sentence</a:t>
            </a:r>
            <a:r>
              <a:rPr lang="en-US" dirty="0" smtClean="0"/>
              <a:t>),(</a:t>
            </a:r>
            <a:r>
              <a:rPr lang="en-US" dirty="0" err="1" smtClean="0"/>
              <a:t>is,sentence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a,sentence</a:t>
            </a:r>
            <a:r>
              <a:rPr lang="en-US" dirty="0" smtClean="0"/>
              <a:t>)(</a:t>
            </a:r>
            <a:r>
              <a:rPr lang="en-US" dirty="0" err="1" smtClean="0"/>
              <a:t>this,is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this,a</a:t>
            </a:r>
            <a:r>
              <a:rPr lang="en-US" dirty="0" smtClean="0"/>
              <a:t>)(</a:t>
            </a:r>
            <a:r>
              <a:rPr lang="en-US" dirty="0" err="1" smtClean="0"/>
              <a:t>is,a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23033" y="5741090"/>
            <a:ext cx="3608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</a:t>
            </a:r>
            <a:r>
              <a:rPr lang="en-US" dirty="0" err="1"/>
              <a:t>t</a:t>
            </a:r>
            <a:r>
              <a:rPr lang="en-US" dirty="0" err="1" smtClean="0"/>
              <a:t>his,sentence</a:t>
            </a:r>
            <a:r>
              <a:rPr lang="en-US" dirty="0" smtClean="0"/>
              <a:t>),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),((</a:t>
            </a:r>
            <a:r>
              <a:rPr lang="en-US" dirty="0" err="1" smtClean="0"/>
              <a:t>is,sentence</a:t>
            </a:r>
            <a:r>
              <a:rPr lang="en-US" dirty="0" smtClean="0"/>
              <a:t>),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a,sentence</a:t>
            </a:r>
            <a:r>
              <a:rPr lang="en-US" dirty="0" smtClean="0"/>
              <a:t>),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)((</a:t>
            </a:r>
            <a:r>
              <a:rPr lang="en-US" dirty="0" err="1" smtClean="0"/>
              <a:t>this,is</a:t>
            </a:r>
            <a:r>
              <a:rPr lang="en-US" dirty="0" smtClean="0"/>
              <a:t>),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this,a</a:t>
            </a:r>
            <a:r>
              <a:rPr lang="en-US" dirty="0" smtClean="0"/>
              <a:t>),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)((</a:t>
            </a:r>
            <a:r>
              <a:rPr lang="en-US" dirty="0" err="1" smtClean="0"/>
              <a:t>is,a</a:t>
            </a:r>
            <a:r>
              <a:rPr lang="en-US" dirty="0" smtClean="0"/>
              <a:t>),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Flowchart: Process 29"/>
          <p:cNvSpPr/>
          <p:nvPr/>
        </p:nvSpPr>
        <p:spPr>
          <a:xfrm>
            <a:off x="8479919" y="6170290"/>
            <a:ext cx="3505753" cy="5603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Maximum Entropy Classifier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 rot="16200000">
            <a:off x="7258000" y="5543838"/>
            <a:ext cx="576570" cy="1867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049" y="6227074"/>
            <a:ext cx="524609" cy="5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5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/>
      <p:bldP spid="60" grpId="0"/>
      <p:bldP spid="61" grpId="0"/>
      <p:bldP spid="65" grpId="0"/>
      <p:bldP spid="66" grpId="0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Experiments.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218371"/>
            <a:ext cx="11512645" cy="5086895"/>
          </a:xfrm>
        </p:spPr>
        <p:txBody>
          <a:bodyPr>
            <a:normAutofit/>
          </a:bodyPr>
          <a:lstStyle/>
          <a:p>
            <a:r>
              <a:rPr lang="en-US" dirty="0" smtClean="0"/>
              <a:t>Parallel English-Farsi corpus: </a:t>
            </a:r>
            <a:r>
              <a:rPr lang="en-US" dirty="0" err="1" smtClean="0"/>
              <a:t>Mizan</a:t>
            </a:r>
            <a:endParaRPr lang="en-US" dirty="0" smtClean="0"/>
          </a:p>
          <a:p>
            <a:pPr lvl="1"/>
            <a:r>
              <a:rPr lang="en-US" dirty="0" smtClean="0"/>
              <a:t>Train: 1,016,758</a:t>
            </a:r>
          </a:p>
          <a:p>
            <a:pPr lvl="1"/>
            <a:r>
              <a:rPr lang="en-US" dirty="0" smtClean="0"/>
              <a:t>Tune: 3000</a:t>
            </a:r>
          </a:p>
          <a:p>
            <a:pPr lvl="1"/>
            <a:r>
              <a:rPr lang="en-US" dirty="0" smtClean="0"/>
              <a:t>Test: 1000 </a:t>
            </a:r>
          </a:p>
          <a:p>
            <a:r>
              <a:rPr lang="en-US" dirty="0" smtClean="0"/>
              <a:t>Source-side dependency parser: Stanford dependency parser</a:t>
            </a:r>
          </a:p>
          <a:p>
            <a:r>
              <a:rPr lang="en-US" dirty="0" smtClean="0"/>
              <a:t>Word alignment: Giza++</a:t>
            </a:r>
          </a:p>
          <a:p>
            <a:r>
              <a:rPr lang="en-US" dirty="0" smtClean="0"/>
              <a:t>Extracted pairs from Train data set</a:t>
            </a:r>
          </a:p>
          <a:p>
            <a:pPr lvl="1"/>
            <a:r>
              <a:rPr lang="en-US" dirty="0" smtClean="0"/>
              <a:t>Head-dependent: </a:t>
            </a:r>
            <a:r>
              <a:rPr lang="en-US" dirty="0"/>
              <a:t>6,391,255</a:t>
            </a:r>
          </a:p>
          <a:p>
            <a:pPr lvl="1"/>
            <a:r>
              <a:rPr lang="en-US" dirty="0" smtClean="0"/>
              <a:t>Dependant-dependant: </a:t>
            </a:r>
            <a:r>
              <a:rPr lang="en-US" dirty="0"/>
              <a:t>5,247,133</a:t>
            </a:r>
          </a:p>
          <a:p>
            <a:r>
              <a:rPr lang="en-US" dirty="0" smtClean="0"/>
              <a:t>Baseline MT system</a:t>
            </a:r>
            <a:endParaRPr lang="en-US" dirty="0"/>
          </a:p>
          <a:p>
            <a:pPr lvl="1"/>
            <a:r>
              <a:rPr lang="en-US" dirty="0"/>
              <a:t>Moses implementation of Hierarchical Phrase-based model with standard </a:t>
            </a:r>
            <a:r>
              <a:rPr lang="en-US" dirty="0" smtClean="0"/>
              <a:t>settings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15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88900"/>
            <a:ext cx="11512659" cy="948330"/>
          </a:xfrm>
        </p:spPr>
        <p:txBody>
          <a:bodyPr/>
          <a:lstStyle/>
          <a:p>
            <a:r>
              <a:rPr lang="en-US" dirty="0" smtClean="0"/>
              <a:t>MT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700" y="1037230"/>
                <a:ext cx="11518900" cy="525438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impact of using two constituent pairs and also different features on BLEU and TER scores</a:t>
                </a:r>
              </a:p>
              <a:p>
                <a:r>
                  <a:rPr lang="en-US" dirty="0" smtClean="0"/>
                  <a:t>6 MT systems according to one constituent type with and without </a:t>
                </a:r>
                <a:r>
                  <a:rPr lang="en-US" dirty="0" err="1" smtClean="0"/>
                  <a:t>synset</a:t>
                </a:r>
                <a:r>
                  <a:rPr lang="en-US" dirty="0" smtClean="0"/>
                  <a:t> as features</a:t>
                </a:r>
              </a:p>
              <a:p>
                <a:pPr lvl="1"/>
                <a:r>
                  <a:rPr lang="en-US" dirty="0" smtClean="0"/>
                  <a:t>head-dep with surface(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𝑠𝑢𝑟𝑓𝑎𝑐𝑒</m:t>
                    </m:r>
                  </m:oMath>
                </a14:m>
                <a:r>
                  <a:rPr lang="en-US" dirty="0" smtClean="0"/>
                  <a:t>) [Gao,2011]</a:t>
                </a:r>
              </a:p>
              <a:p>
                <a:pPr lvl="1"/>
                <a:r>
                  <a:rPr lang="en-US" dirty="0"/>
                  <a:t>h</a:t>
                </a:r>
                <a:r>
                  <a:rPr lang="en-US" dirty="0" smtClean="0"/>
                  <a:t>ead-dep with </a:t>
                </a:r>
                <a:r>
                  <a:rPr lang="en-US" dirty="0"/>
                  <a:t>s</a:t>
                </a:r>
                <a:r>
                  <a:rPr lang="en-US" dirty="0" smtClean="0"/>
                  <a:t>ynset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𝑠𝑦𝑛𝑠𝑒𝑡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/>
                  <a:t>h</a:t>
                </a:r>
                <a:r>
                  <a:rPr lang="en-US" dirty="0" smtClean="0"/>
                  <a:t>ead-dep </a:t>
                </a:r>
                <a:r>
                  <a:rPr lang="en-US" dirty="0"/>
                  <a:t>with </a:t>
                </a:r>
                <a:r>
                  <a:rPr lang="en-US" dirty="0" smtClean="0"/>
                  <a:t>surface and </a:t>
                </a:r>
                <a:r>
                  <a:rPr lang="en-US" dirty="0" err="1" smtClean="0"/>
                  <a:t>synset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𝑏𝑜𝑡h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smtClean="0"/>
                  <a:t>dep-dep </a:t>
                </a:r>
                <a:r>
                  <a:rPr lang="en-US" dirty="0"/>
                  <a:t>with surface(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𝑠𝑢𝑟𝑓𝑎𝑐𝑒</m:t>
                    </m:r>
                  </m:oMath>
                </a14:m>
                <a:r>
                  <a:rPr lang="en-US" dirty="0"/>
                  <a:t>) [Gao,2011]</a:t>
                </a:r>
              </a:p>
              <a:p>
                <a:pPr lvl="1"/>
                <a:r>
                  <a:rPr lang="en-US" dirty="0" smtClean="0"/>
                  <a:t>dep-dep </a:t>
                </a:r>
                <a:r>
                  <a:rPr lang="en-US" dirty="0"/>
                  <a:t>with </a:t>
                </a:r>
                <a:r>
                  <a:rPr lang="en-US" dirty="0" err="1"/>
                  <a:t>synset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𝑠𝑦𝑛𝑠𝑒𝑡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smtClean="0"/>
                  <a:t>dep-dep </a:t>
                </a:r>
                <a:r>
                  <a:rPr lang="en-US" dirty="0"/>
                  <a:t>with surface and </a:t>
                </a:r>
                <a:r>
                  <a:rPr lang="en-US" dirty="0" err="1"/>
                  <a:t>synset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𝑏𝑜𝑡h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compare our systems to the standard </a:t>
                </a:r>
                <a:r>
                  <a:rPr lang="en-US" dirty="0"/>
                  <a:t>HPB-SMT system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700" y="1037230"/>
                <a:ext cx="11518900" cy="5254388"/>
              </a:xfrm>
              <a:blipFill rotWithShape="0">
                <a:blip r:embed="rId2"/>
                <a:stretch>
                  <a:fillRect l="-106" t="-1508" r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16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1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20" y="68590"/>
            <a:ext cx="11512659" cy="1129472"/>
          </a:xfrm>
        </p:spPr>
        <p:txBody>
          <a:bodyPr/>
          <a:lstStyle/>
          <a:p>
            <a:r>
              <a:rPr lang="en-US" dirty="0" smtClean="0"/>
              <a:t>MT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99" y="878326"/>
            <a:ext cx="11518900" cy="1226666"/>
          </a:xfrm>
        </p:spPr>
        <p:txBody>
          <a:bodyPr>
            <a:normAutofit/>
          </a:bodyPr>
          <a:lstStyle/>
          <a:p>
            <a:r>
              <a:rPr lang="en-US" sz="2200" dirty="0"/>
              <a:t>All the systems were evaluated based on two automatic </a:t>
            </a:r>
            <a:r>
              <a:rPr lang="en-US" sz="2200" dirty="0" smtClean="0"/>
              <a:t>metrics: BLEU and TER</a:t>
            </a:r>
            <a:endParaRPr lang="en-US" sz="2200" dirty="0"/>
          </a:p>
          <a:p>
            <a:r>
              <a:rPr lang="en-US" sz="2200" dirty="0" smtClean="0"/>
              <a:t>We report average bleu scores across three different tuning runs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17</a:t>
            </a:fld>
            <a:r>
              <a:rPr lang="en-US" smtClean="0"/>
              <a:t>/20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6534" y="5056743"/>
            <a:ext cx="11518900" cy="1067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scores obtained by our reordering model between pairs of dependents are better than those of baseline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systems, based on both evaluation metrics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6534" y="5875809"/>
            <a:ext cx="11518900" cy="1041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semantic features based on WordNet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synsets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leads to better scores for both head-dep and dep-dep constituent pairs according to both evaluation metrics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system according to TER, with a slight but insignificant increase (79.8 vs 79.7)</a:t>
            </a:r>
          </a:p>
          <a:p>
            <a:endParaRPr lang="en-US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29231"/>
              </p:ext>
            </p:extLst>
          </p:nvPr>
        </p:nvGraphicFramePr>
        <p:xfrm>
          <a:off x="1561072" y="1736845"/>
          <a:ext cx="723248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771"/>
                <a:gridCol w="721624"/>
                <a:gridCol w="1033197"/>
                <a:gridCol w="1033305"/>
                <a:gridCol w="1033197"/>
                <a:gridCol w="1033197"/>
                <a:gridCol w="1033197"/>
              </a:tblGrid>
              <a:tr h="34995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BLEU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2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Avg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p-value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Avg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p-value</a:t>
                      </a:r>
                      <a:endParaRPr lang="en-US" b="1" dirty="0"/>
                    </a:p>
                  </a:txBody>
                  <a:tcPr/>
                </a:tc>
              </a:tr>
              <a:tr h="2844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baseline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dd</a:t>
                      </a:r>
                      <a:r>
                        <a:rPr lang="en-US" b="1" dirty="0" smtClean="0"/>
                        <a:t>-surface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dd-syn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dd</a:t>
                      </a:r>
                      <a:r>
                        <a:rPr lang="en-US" b="1" dirty="0" smtClean="0"/>
                        <a:t>-both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hd</a:t>
                      </a:r>
                      <a:r>
                        <a:rPr lang="en-US" b="1" dirty="0" smtClean="0"/>
                        <a:t>-surface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hd-syn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hd</a:t>
                      </a:r>
                      <a:r>
                        <a:rPr lang="en-US" b="1" dirty="0" smtClean="0"/>
                        <a:t>-both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5686425" y="4106101"/>
            <a:ext cx="28575" cy="13358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71624" y="2840041"/>
            <a:ext cx="7243763" cy="1106046"/>
          </a:xfrm>
          <a:prstGeom prst="rect">
            <a:avLst/>
          </a:prstGeom>
          <a:solidFill>
            <a:srgbClr val="FF0000">
              <a:alpha val="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71624" y="3532160"/>
            <a:ext cx="7243763" cy="41392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71624" y="4325412"/>
            <a:ext cx="7243763" cy="355724"/>
          </a:xfrm>
          <a:prstGeom prst="rect">
            <a:avLst/>
          </a:prstGeom>
          <a:solidFill>
            <a:srgbClr val="FF0000">
              <a:alpha val="0"/>
            </a:srgb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929063" y="1757362"/>
            <a:ext cx="0" cy="3333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24656" y="1752594"/>
            <a:ext cx="0" cy="3333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05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Dependency-based </a:t>
            </a:r>
            <a:r>
              <a:rPr lang="en-US" dirty="0"/>
              <a:t>reordering model for HPB-SMT that predicts translation order of head-</a:t>
            </a:r>
            <a:r>
              <a:rPr lang="en-US" dirty="0" err="1"/>
              <a:t>dep</a:t>
            </a:r>
            <a:r>
              <a:rPr lang="en-US" dirty="0"/>
              <a:t> and </a:t>
            </a:r>
            <a:r>
              <a:rPr lang="en-US" dirty="0" err="1"/>
              <a:t>dep-dep</a:t>
            </a:r>
            <a:r>
              <a:rPr lang="en-US" dirty="0"/>
              <a:t> constituent </a:t>
            </a:r>
            <a:r>
              <a:rPr lang="en-US" dirty="0" smtClean="0"/>
              <a:t>pairs</a:t>
            </a:r>
            <a:endParaRPr lang="en-US" dirty="0"/>
          </a:p>
          <a:p>
            <a:r>
              <a:rPr lang="en-US" dirty="0" smtClean="0"/>
              <a:t>Use semantic features based on WordNet </a:t>
            </a:r>
            <a:r>
              <a:rPr lang="en-US" dirty="0" err="1" smtClean="0"/>
              <a:t>synset</a:t>
            </a:r>
            <a:endParaRPr lang="en-US" dirty="0" smtClean="0"/>
          </a:p>
          <a:p>
            <a:r>
              <a:rPr lang="en-US" dirty="0" smtClean="0"/>
              <a:t>First paper on dependency-based reordering for a pair other than Chinese-to-English </a:t>
            </a:r>
          </a:p>
          <a:p>
            <a:r>
              <a:rPr lang="en-US" dirty="0" smtClean="0"/>
              <a:t>The inclusion of WordNet </a:t>
            </a:r>
            <a:r>
              <a:rPr lang="en-US" dirty="0" err="1" smtClean="0"/>
              <a:t>synsets</a:t>
            </a:r>
            <a:r>
              <a:rPr lang="en-US" dirty="0" smtClean="0"/>
              <a:t> has led to the best BLEU score in our experiments, outperforming the baseline by 0.6 point absolute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18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</a:t>
            </a:r>
            <a:r>
              <a:rPr lang="en-US" dirty="0"/>
              <a:t>the extent to which using a WordNet-informed approach (</a:t>
            </a:r>
            <a:r>
              <a:rPr lang="en-US" dirty="0" smtClean="0"/>
              <a:t>as presented here</a:t>
            </a:r>
            <a:r>
              <a:rPr lang="en-US" dirty="0"/>
              <a:t>) outperforms an unsupervised method via clustering</a:t>
            </a:r>
          </a:p>
          <a:p>
            <a:endParaRPr lang="en-US" dirty="0" smtClean="0"/>
          </a:p>
          <a:p>
            <a:r>
              <a:rPr lang="en-US" dirty="0" smtClean="0"/>
              <a:t>In-depth </a:t>
            </a:r>
            <a:r>
              <a:rPr lang="en-US" dirty="0"/>
              <a:t>human analysis of translations produced by our </a:t>
            </a:r>
            <a:r>
              <a:rPr lang="en-US" dirty="0" smtClean="0"/>
              <a:t>models to gain further insights of exact contribution of WordNet to translate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19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Machine </a:t>
            </a:r>
            <a:r>
              <a:rPr lang="en-US" dirty="0" smtClean="0"/>
              <a:t>Translation (SMT)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611086"/>
            <a:ext cx="11518900" cy="4484914"/>
          </a:xfrm>
        </p:spPr>
        <p:txBody>
          <a:bodyPr/>
          <a:lstStyle/>
          <a:p>
            <a:r>
              <a:rPr lang="en-US" dirty="0" smtClean="0"/>
              <a:t>Statistical </a:t>
            </a:r>
            <a:r>
              <a:rPr lang="en-US" dirty="0"/>
              <a:t>Machine Translation</a:t>
            </a:r>
          </a:p>
          <a:p>
            <a:pPr lvl="1"/>
            <a:r>
              <a:rPr lang="en-US" dirty="0"/>
              <a:t>Data driven approach to machine </a:t>
            </a:r>
            <a:r>
              <a:rPr lang="en-US" dirty="0" smtClean="0"/>
              <a:t>translation</a:t>
            </a:r>
          </a:p>
          <a:p>
            <a:pPr lvl="1"/>
            <a:r>
              <a:rPr lang="en-US" dirty="0"/>
              <a:t>Basic idea: use a parallel corpus as a training set of translation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try </a:t>
            </a:r>
            <a:r>
              <a:rPr lang="en-US" dirty="0"/>
              <a:t>to learn how to translate from past translation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2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21954"/>
              </p:ext>
            </p:extLst>
          </p:nvPr>
        </p:nvGraphicFramePr>
        <p:xfrm>
          <a:off x="516122" y="3570753"/>
          <a:ext cx="9686926" cy="2606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63"/>
                <a:gridCol w="48434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cs typeface="B Nazanin" pitchFamily="2" charset="-78"/>
                        </a:rPr>
                        <a:t>English sentences</a:t>
                      </a:r>
                      <a:endParaRPr lang="en-US" sz="16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cs typeface="B Nazanin" pitchFamily="2" charset="-78"/>
                        </a:rPr>
                        <a:t>Farsi sentences</a:t>
                      </a:r>
                      <a:endParaRPr lang="en-US" sz="16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428824">
                <a:tc>
                  <a:txBody>
                    <a:bodyPr/>
                    <a:lstStyle/>
                    <a:p>
                      <a:r>
                        <a:rPr lang="en-US" sz="1400" b="0" u="none" dirty="0" smtClean="0">
                          <a:solidFill>
                            <a:srgbClr val="002060"/>
                          </a:solidFill>
                        </a:rPr>
                        <a:t>A computer is a general purpose device</a:t>
                      </a:r>
                      <a:endParaRPr lang="en-US" sz="14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>
                          <a:solidFill>
                            <a:srgbClr val="002060"/>
                          </a:solidFill>
                          <a:cs typeface="B Nazanin" pitchFamily="2" charset="-78"/>
                        </a:rPr>
                        <a:t>کامپیوتر</a:t>
                      </a:r>
                      <a:r>
                        <a:rPr lang="fa-IR" sz="1600" baseline="0" dirty="0" smtClean="0">
                          <a:solidFill>
                            <a:srgbClr val="002060"/>
                          </a:solidFill>
                          <a:cs typeface="B Nazanin" pitchFamily="2" charset="-78"/>
                        </a:rPr>
                        <a:t> یک وسیله‌ی همه منظوره است</a:t>
                      </a:r>
                    </a:p>
                  </a:txBody>
                  <a:tcPr/>
                </a:tc>
              </a:tr>
              <a:tr h="440663">
                <a:tc>
                  <a:txBody>
                    <a:bodyPr/>
                    <a:lstStyle/>
                    <a:p>
                      <a:r>
                        <a:rPr lang="en-US" sz="1400" b="0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Their parents were watching the news when it was raining.</a:t>
                      </a:r>
                      <a:endParaRPr lang="en-US" sz="14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a-I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والدينشان وقتی باران می‌آمد داشتند اخبار تماشا ميكردند.</a:t>
                      </a:r>
                    </a:p>
                  </a:txBody>
                  <a:tcPr/>
                </a:tc>
              </a:tr>
              <a:tr h="4406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We will be sitting in the class and studying tomorrow morning</a:t>
                      </a:r>
                      <a:r>
                        <a:rPr lang="fa-IR" sz="1400" b="0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فردا صبح  در کلاس نشسته‌ايم و داريم درس مي</a:t>
                      </a:r>
                      <a:r>
                        <a:rPr lang="fa-IR" sz="16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 </a:t>
                      </a:r>
                      <a:r>
                        <a:rPr lang="fa-I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خوانيم.</a:t>
                      </a:r>
                    </a:p>
                    <a:p>
                      <a:pPr marL="0" algn="r" defTabSz="914400" rtl="0" eaLnBrk="1" latinLnBrk="0" hangingPunct="1"/>
                      <a:endParaRPr lang="en-US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</a:tr>
              <a:tr h="4406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Some of you aren’t used to standing in front of the class but don’t worry, gradually you will get used to it</a:t>
                      </a:r>
                      <a:r>
                        <a:rPr lang="fa-IR" sz="1400" b="0" u="none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بعضي از شماعادت نداريد جلوي كلاس بايستيد اما نگران نباشيد كم كم عادت خواهيد كرد.</a:t>
                      </a:r>
                    </a:p>
                    <a:p>
                      <a:pPr algn="r"/>
                      <a:endParaRPr lang="en-US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275772" y="1195587"/>
            <a:ext cx="9913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corpora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available in several language pair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altLang="en-US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 algn="ctr">
              <a:buNone/>
            </a:pPr>
            <a:endParaRPr lang="en-US" alt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 algn="ctr">
              <a:buNone/>
            </a:pPr>
            <a:r>
              <a:rPr lang="en-US" alt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</a:t>
            </a:r>
            <a:r>
              <a:rPr lang="en-US" altLang="en-US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for your attention!</a:t>
            </a:r>
          </a:p>
          <a:p>
            <a:pPr algn="ctr"/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20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Machine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3</a:t>
            </a:fld>
            <a:r>
              <a:rPr lang="en-US" dirty="0"/>
              <a:t>/20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598" y="3157668"/>
            <a:ext cx="6182437" cy="484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653" y="3605941"/>
            <a:ext cx="6416012" cy="36958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39855" y="3903209"/>
            <a:ext cx="6839093" cy="817859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855" y="4680483"/>
            <a:ext cx="6836239" cy="573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7339" y="5175160"/>
            <a:ext cx="6758953" cy="615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9855" y="5790827"/>
            <a:ext cx="6700495" cy="553801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06013" y="1264816"/>
            <a:ext cx="11518900" cy="803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fa-I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Segmenting the source sentence into phrases</a:t>
            </a:r>
          </a:p>
          <a:p>
            <a:endParaRPr lang="en-US" dirty="0" smtClean="0"/>
          </a:p>
          <a:p>
            <a:endParaRPr lang="fa-I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013" y="1959516"/>
            <a:ext cx="11518900" cy="47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Find the translation of each phrase</a:t>
            </a:r>
          </a:p>
          <a:p>
            <a:endParaRPr lang="en-US" dirty="0" smtClean="0"/>
          </a:p>
          <a:p>
            <a:endParaRPr lang="fa-I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013" y="2392864"/>
            <a:ext cx="11518900" cy="578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Order the translated phrases to make the target sentence</a:t>
            </a:r>
          </a:p>
          <a:p>
            <a:endParaRPr lang="en-US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14027" y="1099606"/>
            <a:ext cx="4917531" cy="904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Generative story</a:t>
            </a:r>
            <a:endParaRPr lang="fa-IR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fa-I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5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Machine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4/20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013" y="1011412"/>
            <a:ext cx="11518900" cy="813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Many translation hypothesis</a:t>
            </a:r>
          </a:p>
          <a:p>
            <a:pPr lvl="1"/>
            <a:r>
              <a:rPr lang="en-US" sz="2000" dirty="0" smtClean="0"/>
              <a:t>Many sentence segmentation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013" y="1687305"/>
            <a:ext cx="11518900" cy="54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/>
              <a:t>Many candidate phrase translations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06013" y="2056954"/>
                <a:ext cx="7154445" cy="5517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:r>
                  <a:rPr lang="en-US" sz="2000" dirty="0" smtClean="0"/>
                  <a:t>Many orders</a:t>
                </a:r>
                <a14:m>
                  <m:oMath xmlns:m="http://schemas.openxmlformats.org/officeDocument/2006/math">
                    <m:r>
                      <a:rPr lang="en-US" sz="200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US" sz="2000" dirty="0" smtClean="0"/>
                  <a:t> possible permutations to order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/>
                  <a:t> phrases</a:t>
                </a:r>
                <a:endParaRPr lang="en-US" sz="2000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3" y="2056954"/>
                <a:ext cx="7154445" cy="551778"/>
              </a:xfrm>
              <a:prstGeom prst="rect">
                <a:avLst/>
              </a:prstGeom>
              <a:blipFill rotWithShape="0">
                <a:blip r:embed="rId2"/>
                <a:stretch>
                  <a:fillRect t="-9890" r="-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67558" y="6231994"/>
            <a:ext cx="10757454" cy="7729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600" dirty="0" smtClean="0"/>
              <a:t>We should choose the best hypothesis</a:t>
            </a:r>
          </a:p>
          <a:p>
            <a:pPr lvl="2"/>
            <a:r>
              <a:rPr lang="en-US" sz="2400" dirty="0" smtClean="0"/>
              <a:t>Define “best”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7408" y="2336053"/>
            <a:ext cx="68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Rubah    ghahve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az   ruie    sage   tanbal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paryd.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045985" y="2705385"/>
            <a:ext cx="5262538" cy="2341786"/>
            <a:chOff x="3687430" y="2583030"/>
            <a:chExt cx="5262538" cy="2341786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687430" y="2608447"/>
              <a:ext cx="149542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254309" y="2601858"/>
              <a:ext cx="833421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240130" y="2585620"/>
              <a:ext cx="125095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589501" y="2583030"/>
              <a:ext cx="833421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687430" y="3798286"/>
              <a:ext cx="2400300" cy="518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68708" y="3798286"/>
              <a:ext cx="278126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696950" y="4920049"/>
              <a:ext cx="3843340" cy="476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589501" y="4920049"/>
              <a:ext cx="1322371" cy="476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045985" y="2810812"/>
            <a:ext cx="5262538" cy="3363232"/>
            <a:chOff x="3045985" y="3343078"/>
            <a:chExt cx="5262538" cy="3363232"/>
          </a:xfrm>
        </p:grpSpPr>
        <p:sp>
          <p:nvSpPr>
            <p:cNvPr id="30" name="TextBox 29"/>
            <p:cNvSpPr txBox="1"/>
            <p:nvPr/>
          </p:nvSpPr>
          <p:spPr>
            <a:xfrm>
              <a:off x="3045985" y="3347846"/>
              <a:ext cx="1485900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brown fox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A brown fox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Foxes 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sepia fox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12864" y="3343078"/>
              <a:ext cx="833421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f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rom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on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over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in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27264" y="3343078"/>
              <a:ext cx="1322371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lazy dog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Lazy dogs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t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he lazy dog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lazy dogs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48056" y="3343078"/>
              <a:ext cx="1360467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jumps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jumped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jump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has jumped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45985" y="4507742"/>
              <a:ext cx="2400300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brown fox on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A brown 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fox over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A brown fox in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Foxes over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7263" y="4507742"/>
              <a:ext cx="2743164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lazy dog jumps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lazy dog jumped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lazy dog has jumped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dog jumped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55505" y="5629092"/>
              <a:ext cx="1485900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brown fox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A brown fox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Foxes 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The sepia fox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12864" y="5629092"/>
              <a:ext cx="2297096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over the lazy dog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from the lazy dogs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upon the lazy dog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over the lazy dogs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48056" y="5624325"/>
              <a:ext cx="1322371" cy="1077218"/>
            </a:xfrm>
            <a:prstGeom prst="rect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jumps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jumped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jump</a:t>
              </a:r>
            </a:p>
            <a:p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has jumped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7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Machine Translation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700" y="1014414"/>
                <a:ext cx="11518900" cy="542925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What is the “best” translation?</a:t>
                </a:r>
              </a:p>
              <a:p>
                <a:r>
                  <a:rPr lang="en-US" dirty="0" smtClean="0"/>
                  <a:t>Goal: translating foreign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into English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is a good translation hypothesis?</a:t>
                </a:r>
              </a:p>
              <a:p>
                <a:pPr lvl="1"/>
                <a:r>
                  <a:rPr lang="en-US" dirty="0" smtClean="0"/>
                  <a:t>Faithfulness to the source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Transfer the meaning of the source sentence</a:t>
                </a:r>
              </a:p>
              <a:p>
                <a:pPr lvl="1"/>
                <a:r>
                  <a:rPr lang="en-US" dirty="0" smtClean="0"/>
                  <a:t>Fluency</a:t>
                </a:r>
              </a:p>
              <a:p>
                <a:pPr lvl="2"/>
                <a:r>
                  <a:rPr lang="en-US" dirty="0" smtClean="0"/>
                  <a:t>Natural as an utterance in the target language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Compromise between faithfulness and fluency</a:t>
                </a:r>
              </a:p>
              <a:p>
                <a:endParaRPr lang="en-US" dirty="0"/>
              </a:p>
              <a:p>
                <a:pPr marL="228600" lvl="1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sz="2400" dirty="0" smtClean="0"/>
                  <a:t>Build </a:t>
                </a:r>
                <a:r>
                  <a:rPr lang="en-US" sz="2400" dirty="0"/>
                  <a:t>probabilistic models of faithfulness and fluency</a:t>
                </a:r>
                <a:endParaRPr lang="fa-IR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700" y="1014414"/>
                <a:ext cx="11518900" cy="5429250"/>
              </a:xfrm>
              <a:blipFill rotWithShape="0">
                <a:blip r:embed="rId3"/>
                <a:stretch>
                  <a:fillRect l="-106" t="-1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5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5321"/>
              </p:ext>
            </p:extLst>
          </p:nvPr>
        </p:nvGraphicFramePr>
        <p:xfrm>
          <a:off x="5543567" y="4316404"/>
          <a:ext cx="6128192" cy="6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" name="Equation" r:id="rId4" imgW="3022560" imgH="330120" progId="Equation.3">
                  <p:embed/>
                </p:oleObj>
              </mc:Choice>
              <mc:Fallback>
                <p:oleObj name="Equation" r:id="rId4" imgW="3022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67" y="4316404"/>
                        <a:ext cx="6128192" cy="6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524232"/>
              </p:ext>
            </p:extLst>
          </p:nvPr>
        </p:nvGraphicFramePr>
        <p:xfrm>
          <a:off x="6229350" y="5453063"/>
          <a:ext cx="41862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" name="Equation" r:id="rId6" imgW="1879560" imgH="330120" progId="Equation.3">
                  <p:embed/>
                </p:oleObj>
              </mc:Choice>
              <mc:Fallback>
                <p:oleObj name="Equation" r:id="rId6" imgW="1879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5453063"/>
                        <a:ext cx="418623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8129587" y="5353206"/>
            <a:ext cx="1328737" cy="61897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536914" y="5388169"/>
            <a:ext cx="1007262" cy="61897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36914" y="4929143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Language mode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4067" y="6072579"/>
            <a:ext cx="246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Translation model`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1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Machine Translation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700" y="900753"/>
                <a:ext cx="11090275" cy="5423848"/>
              </a:xfrm>
            </p:spPr>
            <p:txBody>
              <a:bodyPr>
                <a:normAutofit/>
              </a:bodyPr>
              <a:lstStyle/>
              <a:p>
                <a:endParaRPr lang="fa-IR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Language model</a:t>
                </a:r>
              </a:p>
              <a:p>
                <a:pPr lvl="1"/>
                <a:r>
                  <a:rPr lang="en-US" dirty="0" smtClean="0"/>
                  <a:t>Frequency of English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in the English texts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𝑠𝑚𝑎𝑙𝑙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𝑠𝑡𝑒𝑝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𝑙𝑖𝑡𝑡𝑙𝑒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𝑠𝑡𝑒𝑝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Translation model</a:t>
                </a:r>
              </a:p>
              <a:p>
                <a:pPr lvl="1"/>
                <a:r>
                  <a:rPr lang="en-US" dirty="0" smtClean="0"/>
                  <a:t>The probability of generating the English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by the foreign sentence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It Can not be calculated directly from the parallel corpus</a:t>
                </a:r>
              </a:p>
              <a:p>
                <a:pPr lvl="1"/>
                <a:r>
                  <a:rPr lang="en-US" dirty="0" smtClean="0"/>
                  <a:t>Decompose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based on our generative story</a:t>
                </a:r>
              </a:p>
              <a:p>
                <a:pPr lvl="1"/>
                <a:endParaRPr lang="en-US" dirty="0"/>
              </a:p>
              <a:p>
                <a:pPr lvl="1"/>
                <a:endParaRPr lang="fa-I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700" y="900753"/>
                <a:ext cx="11090275" cy="5423848"/>
              </a:xfrm>
              <a:blipFill rotWithShape="0">
                <a:blip r:embed="rId3"/>
                <a:stretch>
                  <a:fillRect l="-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518765"/>
              </p:ext>
            </p:extLst>
          </p:nvPr>
        </p:nvGraphicFramePr>
        <p:xfrm>
          <a:off x="1244522" y="900753"/>
          <a:ext cx="6128192" cy="6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4" name="Equation" r:id="rId4" imgW="3022560" imgH="330120" progId="Equation.3">
                  <p:embed/>
                </p:oleObj>
              </mc:Choice>
              <mc:Fallback>
                <p:oleObj name="Equation" r:id="rId4" imgW="3022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522" y="900753"/>
                        <a:ext cx="6128192" cy="6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404545"/>
              </p:ext>
            </p:extLst>
          </p:nvPr>
        </p:nvGraphicFramePr>
        <p:xfrm>
          <a:off x="1916658" y="1780266"/>
          <a:ext cx="41862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5" name="Equation" r:id="rId6" imgW="1879560" imgH="330120" progId="Equation.3">
                  <p:embed/>
                </p:oleObj>
              </mc:Choice>
              <mc:Fallback>
                <p:oleObj name="Equation" r:id="rId6" imgW="1879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658" y="1780266"/>
                        <a:ext cx="418623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8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699" y="1042988"/>
                <a:ext cx="11788443" cy="5815012"/>
              </a:xfrm>
            </p:spPr>
            <p:txBody>
              <a:bodyPr>
                <a:normAutofit/>
              </a:bodyPr>
              <a:lstStyle/>
              <a:p>
                <a:pPr marL="228600" lvl="1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dirty="0"/>
                  <a:t>Decompose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based on our generative </a:t>
                </a:r>
                <a:r>
                  <a:rPr lang="en-US" dirty="0" smtClean="0"/>
                  <a:t>story</a:t>
                </a:r>
              </a:p>
              <a:p>
                <a:pPr marL="502920" lvl="2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dirty="0" smtClean="0"/>
                  <a:t>Phrasal translation model</a:t>
                </a:r>
              </a:p>
              <a:p>
                <a:pPr marL="502920" lvl="2">
                  <a:spcBef>
                    <a:spcPts val="1400"/>
                  </a:spcBef>
                  <a:spcAft>
                    <a:spcPts val="0"/>
                  </a:spcAft>
                </a:pPr>
                <a:endParaRPr lang="en-US" dirty="0" smtClean="0"/>
              </a:p>
              <a:p>
                <a:pPr marL="502920" lvl="2">
                  <a:spcBef>
                    <a:spcPts val="1400"/>
                  </a:spcBef>
                  <a:spcAft>
                    <a:spcPts val="0"/>
                  </a:spcAft>
                </a:pPr>
                <a:endParaRPr lang="en-US" dirty="0" smtClean="0"/>
              </a:p>
              <a:p>
                <a:pPr marL="502920" lvl="2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dirty="0" smtClean="0"/>
                  <a:t>Reordering model</a:t>
                </a:r>
              </a:p>
              <a:p>
                <a:pPr marL="777240" lvl="3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dirty="0" smtClean="0"/>
                  <a:t>Assigns probability to each possible order</a:t>
                </a:r>
              </a:p>
              <a:p>
                <a:pPr marL="777240" lvl="3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dirty="0" smtClean="0"/>
                  <a:t>Orientation between pairs of source elements</a:t>
                </a:r>
              </a:p>
              <a:p>
                <a:pPr marL="1051560" lvl="4">
                  <a:spcBef>
                    <a:spcPts val="1400"/>
                  </a:spcBef>
                  <a:spcAft>
                    <a:spcPts val="0"/>
                  </a:spcAft>
                </a:pPr>
                <a:r>
                  <a:rPr lang="en-US" dirty="0" smtClean="0"/>
                  <a:t>Monotone and Swap orientation</a:t>
                </a:r>
              </a:p>
              <a:p>
                <a:pPr marL="548640" lvl="2" indent="0">
                  <a:buNone/>
                </a:pP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Reordering model will be combined with the other probabilities to find the best translation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699" y="1042988"/>
                <a:ext cx="11788443" cy="5815012"/>
              </a:xfrm>
              <a:blipFill rotWithShape="0">
                <a:blip r:embed="rId4"/>
                <a:stretch>
                  <a:fillRect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7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968828"/>
              </p:ext>
            </p:extLst>
          </p:nvPr>
        </p:nvGraphicFramePr>
        <p:xfrm>
          <a:off x="648669" y="5794735"/>
          <a:ext cx="54832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Equation" r:id="rId5" imgW="2654280" imgH="241200" progId="Equation.3">
                  <p:embed/>
                </p:oleObj>
              </mc:Choice>
              <mc:Fallback>
                <p:oleObj name="Equation" r:id="rId5" imgW="2654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69" y="5794735"/>
                        <a:ext cx="54832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58205"/>
              </p:ext>
            </p:extLst>
          </p:nvPr>
        </p:nvGraphicFramePr>
        <p:xfrm>
          <a:off x="768350" y="4578350"/>
          <a:ext cx="37258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6" name="Equation" r:id="rId7" imgW="1574640" imgH="380880" progId="Equation.3">
                  <p:embed/>
                </p:oleObj>
              </mc:Choice>
              <mc:Fallback>
                <p:oleObj name="Equation" r:id="rId7" imgW="15746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4578350"/>
                        <a:ext cx="372586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6538279" y="1968867"/>
            <a:ext cx="4352925" cy="1635921"/>
            <a:chOff x="6596951" y="1005397"/>
            <a:chExt cx="4352925" cy="1635921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6951" y="1297877"/>
              <a:ext cx="4352925" cy="109537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7174134" y="1005397"/>
                  <a:ext cx="23910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4134" y="1005397"/>
                  <a:ext cx="239103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35897" t="-2174" r="-12821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8380866" y="1051400"/>
                  <a:ext cx="24442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0866" y="1051400"/>
                  <a:ext cx="244426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35000" t="-4444" r="-125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9579431" y="1051399"/>
                  <a:ext cx="24442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9431" y="1051399"/>
                  <a:ext cx="244426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35000" t="-4444" r="-10000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0225307" y="1074199"/>
                  <a:ext cx="23538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25307" y="1074199"/>
                  <a:ext cx="235385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36842" t="-2174" r="-13158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212234" y="2354257"/>
                  <a:ext cx="25558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2234" y="2354257"/>
                  <a:ext cx="255583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4286" r="-11905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9160538" y="2355971"/>
                  <a:ext cx="26090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0538" y="2355971"/>
                  <a:ext cx="260905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3953" r="-11628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9990351" y="2364319"/>
                  <a:ext cx="26090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90351" y="2364319"/>
                  <a:ext cx="260905" cy="276999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3953" r="-11628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8448329" y="2362777"/>
                  <a:ext cx="26090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8329" y="2362777"/>
                  <a:ext cx="260905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13953" r="-11628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584177"/>
              </p:ext>
            </p:extLst>
          </p:nvPr>
        </p:nvGraphicFramePr>
        <p:xfrm>
          <a:off x="574057" y="1857282"/>
          <a:ext cx="32464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" name="Equation" r:id="rId18" imgW="1371600" imgH="431640" progId="Equation.3">
                  <p:embed/>
                </p:oleObj>
              </mc:Choice>
              <mc:Fallback>
                <p:oleObj name="Equation" r:id="rId18" imgW="1371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57" y="1857282"/>
                        <a:ext cx="324643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178033" y="1365566"/>
            <a:ext cx="3330631" cy="660387"/>
            <a:chOff x="7178033" y="1379854"/>
            <a:chExt cx="3330631" cy="660387"/>
          </a:xfrm>
        </p:grpSpPr>
        <p:grpSp>
          <p:nvGrpSpPr>
            <p:cNvPr id="7" name="Group 6"/>
            <p:cNvGrpSpPr/>
            <p:nvPr/>
          </p:nvGrpSpPr>
          <p:grpSpPr>
            <a:xfrm>
              <a:off x="7178033" y="1393910"/>
              <a:ext cx="1282555" cy="646331"/>
              <a:chOff x="7178033" y="1393910"/>
              <a:chExt cx="1282555" cy="64633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178033" y="1393910"/>
                <a:ext cx="12825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Monotone</a:t>
                </a:r>
              </a:p>
              <a:p>
                <a:endParaRPr lang="en-US" dirty="0"/>
              </a:p>
            </p:txBody>
          </p:sp>
          <p:sp>
            <p:nvSpPr>
              <p:cNvPr id="5" name="Right Brace 4"/>
              <p:cNvSpPr/>
              <p:nvPr/>
            </p:nvSpPr>
            <p:spPr>
              <a:xfrm rot="16200000">
                <a:off x="7699453" y="1324661"/>
                <a:ext cx="239717" cy="1140695"/>
              </a:xfrm>
              <a:prstGeom prst="rightBrace">
                <a:avLst>
                  <a:gd name="adj1" fmla="val 8333"/>
                  <a:gd name="adj2" fmla="val 4877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544505" y="1379854"/>
              <a:ext cx="964159" cy="589012"/>
              <a:chOff x="9544505" y="1379854"/>
              <a:chExt cx="964159" cy="589012"/>
            </a:xfrm>
          </p:grpSpPr>
          <p:sp>
            <p:nvSpPr>
              <p:cNvPr id="20" name="Right Brace 19"/>
              <p:cNvSpPr/>
              <p:nvPr/>
            </p:nvSpPr>
            <p:spPr>
              <a:xfrm rot="16200000">
                <a:off x="9874022" y="1440867"/>
                <a:ext cx="198483" cy="857516"/>
              </a:xfrm>
              <a:prstGeom prst="rightBrace">
                <a:avLst>
                  <a:gd name="adj1" fmla="val 8333"/>
                  <a:gd name="adj2" fmla="val 4877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544505" y="1379854"/>
                <a:ext cx="9641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Swap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79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 </a:t>
            </a:r>
            <a:r>
              <a:rPr lang="en-US" dirty="0"/>
              <a:t>of the art Reordering models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machine learning algorithms to find the probability 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Assign </a:t>
            </a:r>
            <a:r>
              <a:rPr lang="en-US" dirty="0"/>
              <a:t>probability to different types of source elements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Use different features to learn the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8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339856"/>
              </p:ext>
            </p:extLst>
          </p:nvPr>
        </p:nvGraphicFramePr>
        <p:xfrm>
          <a:off x="2477469" y="1685384"/>
          <a:ext cx="39655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4" imgW="1676160" imgH="380880" progId="Equation.3">
                  <p:embed/>
                </p:oleObj>
              </mc:Choice>
              <mc:Fallback>
                <p:oleObj name="Equation" r:id="rId4" imgW="16761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469" y="1685384"/>
                        <a:ext cx="39655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736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20" y="137257"/>
            <a:ext cx="11512659" cy="1129472"/>
          </a:xfrm>
        </p:spPr>
        <p:txBody>
          <a:bodyPr/>
          <a:lstStyle/>
          <a:p>
            <a:r>
              <a:rPr lang="en-US" dirty="0" smtClean="0"/>
              <a:t>State of the art -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010653"/>
            <a:ext cx="11518900" cy="89645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Adjacent phrase pairs </a:t>
            </a:r>
          </a:p>
          <a:p>
            <a:pPr marL="274320" lvl="1" indent="0">
              <a:buNone/>
            </a:pPr>
            <a:r>
              <a:rPr lang="en-US" dirty="0" smtClean="0"/>
              <a:t>[Huck et al,2013]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E634-7279-48FE-868C-65C2405C2EE3}" type="slidenum">
              <a:rPr lang="en-US" smtClean="0"/>
              <a:pPr/>
              <a:t>9</a:t>
            </a:fld>
            <a:r>
              <a:rPr lang="en-US" dirty="0" smtClean="0"/>
              <a:t>/20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653" y="777637"/>
            <a:ext cx="5029200" cy="848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9149" y="1773063"/>
            <a:ext cx="5029200" cy="892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9149" y="2718182"/>
            <a:ext cx="5029200" cy="954017"/>
          </a:xfrm>
          <a:prstGeom prst="rect">
            <a:avLst/>
          </a:prstGeom>
        </p:spPr>
      </p:pic>
      <p:sp>
        <p:nvSpPr>
          <p:cNvPr id="266" name="Content Placeholder 2"/>
          <p:cNvSpPr txBox="1">
            <a:spLocks/>
          </p:cNvSpPr>
          <p:nvPr/>
        </p:nvSpPr>
        <p:spPr>
          <a:xfrm>
            <a:off x="139700" y="2054088"/>
            <a:ext cx="11518900" cy="85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Pairs of words 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 smtClean="0"/>
              <a:t>[Huang et al,2013]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67" name="Content Placeholder 2"/>
          <p:cNvSpPr txBox="1">
            <a:spLocks/>
          </p:cNvSpPr>
          <p:nvPr/>
        </p:nvSpPr>
        <p:spPr>
          <a:xfrm>
            <a:off x="0" y="2590817"/>
            <a:ext cx="11518900" cy="1724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r>
              <a:rPr lang="en-US" dirty="0" smtClean="0"/>
              <a:t>Predicate Argument Structure 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 smtClean="0"/>
              <a:t>[</a:t>
            </a:r>
            <a:r>
              <a:rPr lang="en-US" dirty="0" err="1" smtClean="0"/>
              <a:t>Xiong</a:t>
            </a:r>
            <a:r>
              <a:rPr lang="en-US" dirty="0" smtClean="0"/>
              <a:t> et al., 2012, Li et al., 2013]</a:t>
            </a:r>
          </a:p>
          <a:p>
            <a:endParaRPr lang="en-US" dirty="0"/>
          </a:p>
        </p:txBody>
      </p:sp>
      <p:sp>
        <p:nvSpPr>
          <p:cNvPr id="268" name="Content Placeholder 2"/>
          <p:cNvSpPr txBox="1">
            <a:spLocks/>
          </p:cNvSpPr>
          <p:nvPr/>
        </p:nvSpPr>
        <p:spPr>
          <a:xfrm>
            <a:off x="0" y="3672199"/>
            <a:ext cx="11518900" cy="132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r>
              <a:rPr lang="en-US" dirty="0" smtClean="0"/>
              <a:t>Head and dependant</a:t>
            </a:r>
          </a:p>
          <a:p>
            <a:pPr marL="274320" lvl="1" indent="0">
              <a:buNone/>
            </a:pPr>
            <a:r>
              <a:rPr lang="en-US" dirty="0" smtClean="0"/>
              <a:t>[Quirk 2005, Gao et al, 2011]</a:t>
            </a:r>
          </a:p>
          <a:p>
            <a:endParaRPr lang="en-US" dirty="0"/>
          </a:p>
        </p:txBody>
      </p:sp>
      <p:sp>
        <p:nvSpPr>
          <p:cNvPr id="269" name="Content Placeholder 2"/>
          <p:cNvSpPr txBox="1">
            <a:spLocks/>
          </p:cNvSpPr>
          <p:nvPr/>
        </p:nvSpPr>
        <p:spPr>
          <a:xfrm>
            <a:off x="0" y="4689294"/>
            <a:ext cx="11518900" cy="12652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Dependant words </a:t>
            </a:r>
          </a:p>
          <a:p>
            <a:pPr marL="274320" lvl="1" indent="0">
              <a:buFont typeface="Corbel" pitchFamily="34" charset="0"/>
              <a:buNone/>
            </a:pPr>
            <a:r>
              <a:rPr lang="en-US" dirty="0" smtClean="0"/>
              <a:t>[This work]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7653" y="4925790"/>
            <a:ext cx="5029200" cy="13839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7653" y="3754132"/>
            <a:ext cx="4770696" cy="126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6" grpId="0"/>
      <p:bldP spid="267" grpId="0"/>
      <p:bldP spid="268" grpId="0"/>
      <p:bldP spid="269" grpId="0"/>
    </p:bld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23245</TotalTime>
  <Words>1599</Words>
  <Application>Microsoft Office PowerPoint</Application>
  <PresentationFormat>Widescreen</PresentationFormat>
  <Paragraphs>481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新細明體</vt:lpstr>
      <vt:lpstr>Arial</vt:lpstr>
      <vt:lpstr>B Nazanin</vt:lpstr>
      <vt:lpstr>Calibri</vt:lpstr>
      <vt:lpstr>Cambria Math</vt:lpstr>
      <vt:lpstr>Corbel</vt:lpstr>
      <vt:lpstr>DejaVu Sans</vt:lpstr>
      <vt:lpstr>Tahoma</vt:lpstr>
      <vt:lpstr>Times New Roman</vt:lpstr>
      <vt:lpstr>Basis</vt:lpstr>
      <vt:lpstr>Equation</vt:lpstr>
      <vt:lpstr>Using WordNet to Improve Reordering in Hierarchical Statistical Machine Translation</vt:lpstr>
      <vt:lpstr>Statistical Machine Translation (SMT)</vt:lpstr>
      <vt:lpstr>Statistical Machine Translation</vt:lpstr>
      <vt:lpstr>Statistical Machine Translation</vt:lpstr>
      <vt:lpstr>Statistical Machine Translation</vt:lpstr>
      <vt:lpstr>Statistical Machine Translation</vt:lpstr>
      <vt:lpstr>Translation Model</vt:lpstr>
      <vt:lpstr> State of the art Reordering models </vt:lpstr>
      <vt:lpstr>State of the art - Structures</vt:lpstr>
      <vt:lpstr>State of the art - Structures</vt:lpstr>
      <vt:lpstr>State of the art - Features</vt:lpstr>
      <vt:lpstr>State of the Art – Our work</vt:lpstr>
      <vt:lpstr>Proposed method: Dependency-based Reordering Model with Semantic features</vt:lpstr>
      <vt:lpstr>Proposed method: Training phase</vt:lpstr>
      <vt:lpstr>Experiments. Setup</vt:lpstr>
      <vt:lpstr>MT Results</vt:lpstr>
      <vt:lpstr>MT Results</vt:lpstr>
      <vt:lpstr>Conclusion</vt:lpstr>
      <vt:lpstr>Future Work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Reordering in SMT</dc:title>
  <dc:creator>meraat</dc:creator>
  <cp:lastModifiedBy>meraat</cp:lastModifiedBy>
  <cp:revision>746</cp:revision>
  <dcterms:created xsi:type="dcterms:W3CDTF">2015-01-11T20:55:55Z</dcterms:created>
  <dcterms:modified xsi:type="dcterms:W3CDTF">2016-02-03T15:10:52Z</dcterms:modified>
</cp:coreProperties>
</file>